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71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4" d="100"/>
          <a:sy n="74" d="100"/>
        </p:scale>
        <p:origin x="34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4E107-A8AC-4DEE-87A7-EDE7535DC4A6}" type="datetimeFigureOut">
              <a:rPr lang="es-ES" smtClean="0"/>
              <a:t>29/01/2021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40391-F765-4243-9DE7-AE7AA11A269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49543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4E107-A8AC-4DEE-87A7-EDE7535DC4A6}" type="datetimeFigureOut">
              <a:rPr lang="es-ES" smtClean="0"/>
              <a:t>29/01/2021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40391-F765-4243-9DE7-AE7AA11A269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115767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4E107-A8AC-4DEE-87A7-EDE7535DC4A6}" type="datetimeFigureOut">
              <a:rPr lang="es-ES" smtClean="0"/>
              <a:t>29/01/2021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40391-F765-4243-9DE7-AE7AA11A269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523348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4E107-A8AC-4DEE-87A7-EDE7535DC4A6}" type="datetimeFigureOut">
              <a:rPr lang="es-ES" smtClean="0"/>
              <a:t>29/01/2021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40391-F765-4243-9DE7-AE7AA11A269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9275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4E107-A8AC-4DEE-87A7-EDE7535DC4A6}" type="datetimeFigureOut">
              <a:rPr lang="es-ES" smtClean="0"/>
              <a:t>29/01/2021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40391-F765-4243-9DE7-AE7AA11A269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537586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4E107-A8AC-4DEE-87A7-EDE7535DC4A6}" type="datetimeFigureOut">
              <a:rPr lang="es-ES" smtClean="0"/>
              <a:t>29/01/2021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40391-F765-4243-9DE7-AE7AA11A269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432370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4E107-A8AC-4DEE-87A7-EDE7535DC4A6}" type="datetimeFigureOut">
              <a:rPr lang="es-ES" smtClean="0"/>
              <a:t>29/01/2021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40391-F765-4243-9DE7-AE7AA11A269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9521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4E107-A8AC-4DEE-87A7-EDE7535DC4A6}" type="datetimeFigureOut">
              <a:rPr lang="es-ES" smtClean="0"/>
              <a:t>29/01/2021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40391-F765-4243-9DE7-AE7AA11A269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619382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4E107-A8AC-4DEE-87A7-EDE7535DC4A6}" type="datetimeFigureOut">
              <a:rPr lang="es-ES" smtClean="0"/>
              <a:t>29/01/2021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40391-F765-4243-9DE7-AE7AA11A269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90963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4E107-A8AC-4DEE-87A7-EDE7535DC4A6}" type="datetimeFigureOut">
              <a:rPr lang="es-ES" smtClean="0"/>
              <a:t>29/01/2021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40391-F765-4243-9DE7-AE7AA11A269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118977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4E107-A8AC-4DEE-87A7-EDE7535DC4A6}" type="datetimeFigureOut">
              <a:rPr lang="es-ES" smtClean="0"/>
              <a:t>29/01/2021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40391-F765-4243-9DE7-AE7AA11A269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821294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  <a:extLst>
              <a:ext uri="{BEBA8EAE-BF5A-486C-A8C5-ECC9F3942E4B}">
                <a14:imgProps xmlns:a14="http://schemas.microsoft.com/office/drawing/2010/main">
                  <a14:imgLayer r:embed="rId14"/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14E107-A8AC-4DEE-87A7-EDE7535DC4A6}" type="datetimeFigureOut">
              <a:rPr lang="es-ES" smtClean="0"/>
              <a:t>29/01/2021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40391-F765-4243-9DE7-AE7AA11A269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52027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593493" y="957606"/>
            <a:ext cx="5741772" cy="23876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r>
              <a:rPr lang="es-ES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>
                        <a:lumMod val="75000"/>
                      </a:schemeClr>
                    </a:gs>
                    <a:gs pos="74000">
                      <a:schemeClr val="accent4">
                        <a:lumMod val="60000"/>
                        <a:lumOff val="40000"/>
                      </a:schemeClr>
                    </a:gs>
                    <a:gs pos="98000">
                      <a:srgbClr val="FFFF00"/>
                    </a:gs>
                  </a:gsLst>
                  <a:lin ang="5400000" scaled="0"/>
                </a:gradFill>
                <a:latin typeface="Alien Encounters" panose="00000400000000000000" pitchFamily="2" charset="0"/>
              </a:rPr>
              <a:t>DEPARTAMENTO DE FÍSICA Y QUÍMICA</a:t>
            </a:r>
            <a:endParaRPr lang="es-ES" b="1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>
                      <a:lumMod val="75000"/>
                    </a:schemeClr>
                  </a:gs>
                  <a:gs pos="74000">
                    <a:schemeClr val="accent4">
                      <a:lumMod val="60000"/>
                      <a:lumOff val="40000"/>
                    </a:schemeClr>
                  </a:gs>
                  <a:gs pos="98000">
                    <a:srgbClr val="FFFF00"/>
                  </a:gs>
                </a:gsLst>
                <a:lin ang="5400000" scaled="0"/>
              </a:gradFill>
              <a:latin typeface="Alien Encounters" panose="00000400000000000000" pitchFamily="2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050604" y="3514489"/>
            <a:ext cx="4559030" cy="843502"/>
          </a:xfrm>
        </p:spPr>
        <p:txBody>
          <a:bodyPr>
            <a:normAutofit/>
          </a:bodyPr>
          <a:lstStyle/>
          <a:p>
            <a:r>
              <a:rPr lang="es-ES" sz="48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ASIGNATURAS</a:t>
            </a:r>
            <a:endParaRPr lang="es-ES" sz="4800" b="1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63048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76655" y="365125"/>
            <a:ext cx="11527277" cy="1325563"/>
          </a:xfrm>
          <a:noFill/>
        </p:spPr>
        <p:txBody>
          <a:bodyPr/>
          <a:lstStyle/>
          <a:p>
            <a:r>
              <a:rPr lang="es-ES" b="1" dirty="0" smtClean="0">
                <a:gradFill flip="none" rotWithShape="1">
                  <a:gsLst>
                    <a:gs pos="0">
                      <a:srgbClr val="FF0000"/>
                    </a:gs>
                    <a:gs pos="94000">
                      <a:srgbClr val="FB71D0"/>
                    </a:gs>
                  </a:gsLst>
                  <a:lin ang="5400000" scaled="1"/>
                  <a:tileRect/>
                </a:gradFill>
                <a:effectLst>
                  <a:outerShdw blurRad="50800" dist="114300" dir="2700000" algn="tl" rotWithShape="0">
                    <a:schemeClr val="bg2">
                      <a:lumMod val="25000"/>
                      <a:alpha val="40000"/>
                    </a:schemeClr>
                  </a:outerShdw>
                </a:effectLst>
                <a:latin typeface="AcmeFont" pitchFamily="2" charset="0"/>
              </a:rPr>
              <a:t>CAAP: Ciencias Aplicadas a la Actividad Profesional</a:t>
            </a:r>
            <a:endParaRPr lang="es-ES" b="1" dirty="0">
              <a:gradFill flip="none" rotWithShape="1">
                <a:gsLst>
                  <a:gs pos="0">
                    <a:srgbClr val="FF0000"/>
                  </a:gs>
                  <a:gs pos="94000">
                    <a:srgbClr val="FB71D0"/>
                  </a:gs>
                </a:gsLst>
                <a:lin ang="5400000" scaled="1"/>
                <a:tileRect/>
              </a:gradFill>
              <a:effectLst>
                <a:outerShdw blurRad="50800" dist="114300" dir="2700000" algn="tl" rotWithShape="0">
                  <a:schemeClr val="bg2">
                    <a:lumMod val="25000"/>
                    <a:alpha val="40000"/>
                  </a:schemeClr>
                </a:outerShdw>
              </a:effectLst>
              <a:latin typeface="AcmeFont" pitchFamily="2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458443"/>
          </a:xfrm>
          <a:solidFill>
            <a:schemeClr val="bg1"/>
          </a:solidFill>
        </p:spPr>
        <p:txBody>
          <a:bodyPr>
            <a:normAutofit fontScale="40000" lnSpcReduction="20000"/>
          </a:bodyPr>
          <a:lstStyle/>
          <a:p>
            <a:pPr>
              <a:spcAft>
                <a:spcPts val="0"/>
              </a:spcAft>
            </a:pPr>
            <a:endParaRPr lang="es-ES" dirty="0" smtClean="0">
              <a:solidFill>
                <a:srgbClr val="000000"/>
              </a:solidFill>
              <a:latin typeface="Comic Sans MS" panose="030F0702030302020204" pitchFamily="66" charset="0"/>
              <a:ea typeface="Calibri" panose="020F0502020204030204" pitchFamily="34" charset="0"/>
              <a:cs typeface="Comic Sans MS" panose="030F0702030302020204" pitchFamily="66" charset="0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es-ES" sz="3400" dirty="0" smtClean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omic Sans MS" panose="030F0702030302020204" pitchFamily="66" charset="0"/>
              </a:rPr>
              <a:t>La </a:t>
            </a:r>
            <a:r>
              <a:rPr lang="es-ES" sz="3400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omic Sans MS" panose="030F0702030302020204" pitchFamily="66" charset="0"/>
              </a:rPr>
              <a:t>materia se centra en la adquisición de las destrezas y competencias básicas en un laboratorio científico</a:t>
            </a:r>
            <a:endParaRPr lang="es-ES" sz="3400" dirty="0" smtClean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Comic Sans MS" panose="030F0702030302020204" pitchFamily="66" charset="0"/>
            </a:endParaRPr>
          </a:p>
          <a:p>
            <a:pPr marL="0" indent="0">
              <a:spcAft>
                <a:spcPts val="0"/>
              </a:spcAft>
              <a:buNone/>
            </a:pPr>
            <a:endParaRPr lang="es-ES" sz="3400" b="1" dirty="0" smtClean="0">
              <a:solidFill>
                <a:srgbClr val="000000"/>
              </a:solidFill>
              <a:latin typeface="Comic Sans MS" panose="030F0702030302020204" pitchFamily="66" charset="0"/>
              <a:ea typeface="Calibri" panose="020F0502020204030204" pitchFamily="34" charset="0"/>
              <a:cs typeface="Comic Sans MS" panose="030F0702030302020204" pitchFamily="66" charset="0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es-ES" sz="3400" b="1" dirty="0" smtClean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omic Sans MS" panose="030F0702030302020204" pitchFamily="66" charset="0"/>
              </a:rPr>
              <a:t>    Objetivos </a:t>
            </a:r>
            <a:endParaRPr lang="es-ES" sz="3400" dirty="0" smtClean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Comic Sans MS" panose="030F0702030302020204" pitchFamily="66" charset="0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es-ES" sz="3400" b="1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omic Sans MS" panose="030F0702030302020204" pitchFamily="66" charset="0"/>
              </a:rPr>
              <a:t> </a:t>
            </a:r>
            <a:endParaRPr lang="es-ES" sz="3400" dirty="0" smtClean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Comic Sans MS" panose="030F0702030302020204" pitchFamily="66" charset="0"/>
            </a:endParaRPr>
          </a:p>
          <a:p>
            <a:pPr marL="342900" lvl="0" indent="-342900">
              <a:spcAft>
                <a:spcPts val="355"/>
              </a:spcAft>
              <a:buFont typeface="Symbol" panose="05050102010706020507" pitchFamily="18" charset="2"/>
              <a:buChar char=""/>
            </a:pPr>
            <a:r>
              <a:rPr lang="es-ES" sz="3400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omic Sans MS" panose="030F0702030302020204" pitchFamily="66" charset="0"/>
              </a:rPr>
              <a:t>Reconocer los principales materiales de uso común en el laboratorio  </a:t>
            </a:r>
            <a:endParaRPr lang="es-ES" sz="3400" dirty="0" smtClean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Comic Sans MS" panose="030F0702030302020204" pitchFamily="66" charset="0"/>
            </a:endParaRPr>
          </a:p>
          <a:p>
            <a:pPr marL="342900" lvl="0" indent="-342900">
              <a:spcAft>
                <a:spcPts val="355"/>
              </a:spcAft>
              <a:buFont typeface="Symbol" panose="05050102010706020507" pitchFamily="18" charset="2"/>
              <a:buChar char=""/>
            </a:pPr>
            <a:r>
              <a:rPr lang="es-ES" sz="3400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omic Sans MS" panose="030F0702030302020204" pitchFamily="66" charset="0"/>
              </a:rPr>
              <a:t>Aplicar las normas básicas de seguridad e higiene </a:t>
            </a:r>
            <a:endParaRPr lang="es-ES" sz="3400" dirty="0" smtClean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Comic Sans MS" panose="030F0702030302020204" pitchFamily="66" charset="0"/>
            </a:endParaRPr>
          </a:p>
          <a:p>
            <a:pPr marL="342900" lvl="0" indent="-342900">
              <a:spcAft>
                <a:spcPts val="355"/>
              </a:spcAft>
              <a:buFont typeface="Symbol" panose="05050102010706020507" pitchFamily="18" charset="2"/>
              <a:buChar char=""/>
            </a:pPr>
            <a:r>
              <a:rPr lang="es-ES" sz="3400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omic Sans MS" panose="030F0702030302020204" pitchFamily="66" charset="0"/>
              </a:rPr>
              <a:t>Manejar el instrumental de medida básico </a:t>
            </a:r>
            <a:endParaRPr lang="es-ES" sz="3400" dirty="0" smtClean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Comic Sans MS" panose="030F0702030302020204" pitchFamily="66" charset="0"/>
            </a:endParaRPr>
          </a:p>
          <a:p>
            <a:pPr marL="342900" lvl="0" indent="-342900">
              <a:spcAft>
                <a:spcPts val="355"/>
              </a:spcAft>
              <a:buFont typeface="Symbol" panose="05050102010706020507" pitchFamily="18" charset="2"/>
              <a:buChar char=""/>
            </a:pPr>
            <a:r>
              <a:rPr lang="es-ES" sz="3400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omic Sans MS" panose="030F0702030302020204" pitchFamily="66" charset="0"/>
              </a:rPr>
              <a:t>Preparación y elaboración de experiencias sencillas.</a:t>
            </a:r>
            <a:endParaRPr lang="es-ES" sz="3400" dirty="0" smtClean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Comic Sans MS" panose="030F0702030302020204" pitchFamily="66" charset="0"/>
            </a:endParaRPr>
          </a:p>
          <a:p>
            <a:pPr marL="342900" lvl="0" indent="-342900">
              <a:spcAft>
                <a:spcPts val="355"/>
              </a:spcAft>
              <a:buFont typeface="Symbol" panose="05050102010706020507" pitchFamily="18" charset="2"/>
              <a:buChar char=""/>
            </a:pPr>
            <a:r>
              <a:rPr lang="es-ES" sz="3400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omic Sans MS" panose="030F0702030302020204" pitchFamily="66" charset="0"/>
              </a:rPr>
              <a:t>Mantenimiento del material de laboratorio: limpieza, esterilización y desinfección  </a:t>
            </a:r>
            <a:endParaRPr lang="es-ES" sz="3400" dirty="0" smtClean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Comic Sans MS" panose="030F0702030302020204" pitchFamily="66" charset="0"/>
            </a:endParaRPr>
          </a:p>
          <a:p>
            <a:pPr marL="342900" lvl="0" indent="-342900">
              <a:spcAft>
                <a:spcPts val="355"/>
              </a:spcAft>
              <a:buFont typeface="Symbol" panose="05050102010706020507" pitchFamily="18" charset="2"/>
              <a:buChar char=""/>
            </a:pPr>
            <a:r>
              <a:rPr lang="es-ES" sz="3400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omic Sans MS" panose="030F0702030302020204" pitchFamily="66" charset="0"/>
              </a:rPr>
              <a:t>Adquisición de las destrezas y competencias para la elaboración de informes a partir de los resultados obtenidos en el laboratorio. Tablas de datos y gráficos de resultados. </a:t>
            </a:r>
            <a:endParaRPr lang="es-ES" sz="3400" dirty="0" smtClean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Comic Sans MS" panose="030F0702030302020204" pitchFamily="66" charset="0"/>
            </a:endParaRPr>
          </a:p>
          <a:p>
            <a:pPr marL="342900" lvl="0" indent="-342900">
              <a:spcAft>
                <a:spcPts val="355"/>
              </a:spcAft>
              <a:buFont typeface="Symbol" panose="05050102010706020507" pitchFamily="18" charset="2"/>
              <a:buChar char=""/>
            </a:pPr>
            <a:r>
              <a:rPr lang="es-ES" sz="3400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omic Sans MS" panose="030F0702030302020204" pitchFamily="66" charset="0"/>
              </a:rPr>
              <a:t>Fomentar el espíritu crítico para discutir e interpretar los resultados. </a:t>
            </a:r>
            <a:endParaRPr lang="es-ES" sz="3400" dirty="0" smtClean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Comic Sans MS" panose="030F0702030302020204" pitchFamily="66" charset="0"/>
            </a:endParaRPr>
          </a:p>
          <a:p>
            <a:pPr marL="342900" lvl="0" indent="-342900">
              <a:spcAft>
                <a:spcPts val="355"/>
              </a:spcAft>
              <a:buFont typeface="Symbol" panose="05050102010706020507" pitchFamily="18" charset="2"/>
              <a:buChar char=""/>
            </a:pPr>
            <a:r>
              <a:rPr lang="es-ES" sz="3400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omic Sans MS" panose="030F0702030302020204" pitchFamily="66" charset="0"/>
              </a:rPr>
              <a:t>Fomentar el espíritu emprendedor para mejorar el diseño experimental de las experiencias de laboratorio y contribuir a su mejora. </a:t>
            </a:r>
            <a:endParaRPr lang="es-ES" sz="3400" dirty="0" smtClean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Comic Sans MS" panose="030F0702030302020204" pitchFamily="66" charset="0"/>
            </a:endParaRPr>
          </a:p>
          <a:p>
            <a:pPr marL="0" indent="0">
              <a:buNone/>
            </a:pPr>
            <a:endParaRPr lang="es-ES" dirty="0"/>
          </a:p>
        </p:txBody>
      </p:sp>
      <p:sp>
        <p:nvSpPr>
          <p:cNvPr id="5" name="CuadroTexto 4"/>
          <p:cNvSpPr txBox="1"/>
          <p:nvPr/>
        </p:nvSpPr>
        <p:spPr>
          <a:xfrm>
            <a:off x="838200" y="3176629"/>
            <a:ext cx="10515600" cy="201593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spcAft>
                <a:spcPts val="1380"/>
              </a:spcAft>
            </a:pPr>
            <a:r>
              <a:rPr lang="es-ES" b="1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omic Sans MS" panose="030F0702030302020204" pitchFamily="66" charset="0"/>
              </a:rPr>
              <a:t>La metodología que se sigue en clase tiene 3 fases bien diferenciadas. </a:t>
            </a:r>
            <a:endParaRPr lang="es-ES" sz="2800" dirty="0" smtClean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Comic Sans MS" panose="030F0702030302020204" pitchFamily="66" charset="0"/>
            </a:endParaRPr>
          </a:p>
          <a:p>
            <a:pPr>
              <a:spcAft>
                <a:spcPts val="1380"/>
              </a:spcAft>
            </a:pPr>
            <a:r>
              <a:rPr lang="es-ES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omic Sans MS" panose="030F0702030302020204" pitchFamily="66" charset="0"/>
              </a:rPr>
              <a:t>1. Fase teórica: Se explica en clase los conceptos y procedimientos teóricos necesarios para llevar a cabo los experimentos, exponer y discutir sus resultados de forma rigurosa y científica. </a:t>
            </a:r>
            <a:endParaRPr lang="es-ES" sz="2800" dirty="0" smtClean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Comic Sans MS" panose="030F0702030302020204" pitchFamily="66" charset="0"/>
            </a:endParaRPr>
          </a:p>
          <a:p>
            <a:pPr>
              <a:spcAft>
                <a:spcPts val="1380"/>
              </a:spcAft>
            </a:pPr>
            <a:r>
              <a:rPr lang="es-ES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omic Sans MS" panose="030F0702030302020204" pitchFamily="66" charset="0"/>
              </a:rPr>
              <a:t>2. Elaboración de experiencias en laboratorio y toma de datos. </a:t>
            </a:r>
            <a:endParaRPr lang="es-ES" sz="2800" dirty="0" smtClean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Comic Sans MS" panose="030F0702030302020204" pitchFamily="66" charset="0"/>
            </a:endParaRPr>
          </a:p>
          <a:p>
            <a:pPr>
              <a:spcAft>
                <a:spcPts val="0"/>
              </a:spcAft>
            </a:pPr>
            <a:r>
              <a:rPr lang="es-ES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omic Sans MS" panose="030F0702030302020204" pitchFamily="66" charset="0"/>
              </a:rPr>
              <a:t>3. Elaboración de informes y artículos para la exposición de resultados y sus interpretaciones. </a:t>
            </a:r>
            <a:endParaRPr lang="es-ES" dirty="0" smtClean="0">
              <a:solidFill>
                <a:srgbClr val="000000"/>
              </a:solidFill>
              <a:latin typeface="Comic Sans MS" panose="030F0702030302020204" pitchFamily="66" charset="0"/>
              <a:ea typeface="Calibri" panose="020F0502020204030204" pitchFamily="34" charset="0"/>
              <a:cs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3967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animBg="1"/>
      <p:bldP spid="3" grpId="1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b="1" dirty="0">
                <a:gradFill flip="none" rotWithShape="1">
                  <a:gsLst>
                    <a:gs pos="0">
                      <a:srgbClr val="FF0000"/>
                    </a:gs>
                    <a:gs pos="94000">
                      <a:srgbClr val="FB71D0"/>
                    </a:gs>
                  </a:gsLst>
                  <a:lin ang="5400000" scaled="1"/>
                  <a:tileRect/>
                </a:gradFill>
                <a:effectLst>
                  <a:outerShdw blurRad="50800" dist="114300" dir="2700000" algn="tl" rotWithShape="0">
                    <a:schemeClr val="bg2">
                      <a:lumMod val="25000"/>
                      <a:alpha val="40000"/>
                    </a:schemeClr>
                  </a:outerShdw>
                </a:effectLst>
                <a:latin typeface="AcmeFont" pitchFamily="2" charset="0"/>
              </a:rPr>
              <a:t>FÍSICA Y QUÍMICA 1º BACHILLERATO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698743"/>
          </a:xfrm>
          <a:solidFill>
            <a:schemeClr val="bg1"/>
          </a:solidFill>
        </p:spPr>
        <p:txBody>
          <a:bodyPr anchor="ctr">
            <a:normAutofit/>
          </a:bodyPr>
          <a:lstStyle/>
          <a:p>
            <a:pPr marL="0" indent="0" algn="just">
              <a:lnSpc>
                <a:spcPct val="150000"/>
              </a:lnSpc>
              <a:spcBef>
                <a:spcPts val="600"/>
              </a:spcBef>
              <a:buNone/>
            </a:pPr>
            <a:r>
              <a:rPr lang="es-ES" sz="2400" dirty="0" smtClean="0">
                <a:latin typeface="Comic Sans MS" panose="030F0702030302020204" pitchFamily="66" charset="0"/>
              </a:rPr>
              <a:t>La asignatura consta de dos partes, una de Química y otra de Física</a:t>
            </a:r>
          </a:p>
          <a:p>
            <a:pPr marL="0" indent="0" algn="just">
              <a:buNone/>
            </a:pPr>
            <a:r>
              <a:rPr lang="es-ES" sz="2400" dirty="0" smtClean="0">
                <a:latin typeface="Comic Sans MS" panose="030F0702030302020204" pitchFamily="66" charset="0"/>
              </a:rPr>
              <a:t>En la parte de Química aprenderás entre otras cosas a hacer cálculos aplicando las leyes fundamentales de la química, a conocer y calcular las variables de estado de los gases, a calcular y preparar disoluciones de concentración conocida, a hacer cálculos estequiométricos con riquezas y rendimientos, a formular compuestos orgánicos con grupos funcionales, entenderás los conceptos fundamentales de la termodinámica, etc.</a:t>
            </a:r>
          </a:p>
          <a:p>
            <a:pPr marL="0" indent="0" algn="just">
              <a:buNone/>
            </a:pPr>
            <a:r>
              <a:rPr lang="es-ES" sz="2400" dirty="0" smtClean="0">
                <a:latin typeface="Comic Sans MS" panose="030F0702030302020204" pitchFamily="66" charset="0"/>
              </a:rPr>
              <a:t>En todos los casos se pondrán en práctica los conocimientos adquiridos en las correspondiente prácticas de laboratorio.</a:t>
            </a:r>
          </a:p>
          <a:p>
            <a:pPr marL="0" indent="0" algn="just">
              <a:buNone/>
            </a:pPr>
            <a:r>
              <a:rPr lang="es-ES" sz="2400" dirty="0" smtClean="0">
                <a:latin typeface="Comic Sans MS" panose="030F0702030302020204" pitchFamily="66" charset="0"/>
              </a:rPr>
              <a:t>Te prepararás en definitiva para afrontar con garantías la asignatura de Química de 2º de Bachillerato</a:t>
            </a:r>
          </a:p>
        </p:txBody>
      </p:sp>
    </p:spTree>
    <p:extLst>
      <p:ext uri="{BB962C8B-B14F-4D97-AF65-F5344CB8AC3E}">
        <p14:creationId xmlns:p14="http://schemas.microsoft.com/office/powerpoint/2010/main" val="2680971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b="1" dirty="0">
                <a:gradFill flip="none" rotWithShape="1">
                  <a:gsLst>
                    <a:gs pos="0">
                      <a:srgbClr val="FF0000"/>
                    </a:gs>
                    <a:gs pos="94000">
                      <a:srgbClr val="FB71D0"/>
                    </a:gs>
                  </a:gsLst>
                  <a:lin ang="5400000" scaled="1"/>
                  <a:tileRect/>
                </a:gradFill>
                <a:effectLst>
                  <a:outerShdw blurRad="50800" dist="114300" dir="2700000" algn="tl" rotWithShape="0">
                    <a:schemeClr val="bg2">
                      <a:lumMod val="25000"/>
                      <a:alpha val="40000"/>
                    </a:schemeClr>
                  </a:outerShdw>
                </a:effectLst>
                <a:latin typeface="AcmeFont" pitchFamily="2" charset="0"/>
              </a:rPr>
              <a:t>FÍSICA Y QUÍMICA 1º BACHILLERATO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698743"/>
          </a:xfrm>
          <a:solidFill>
            <a:schemeClr val="bg1"/>
          </a:solidFill>
        </p:spPr>
        <p:txBody>
          <a:bodyPr anchor="ctr">
            <a:normAutofit/>
          </a:bodyPr>
          <a:lstStyle/>
          <a:p>
            <a:pPr marL="0" indent="0" algn="just">
              <a:buNone/>
            </a:pPr>
            <a:r>
              <a:rPr lang="es-ES" sz="2400" dirty="0">
                <a:latin typeface="Comic Sans MS" panose="030F0702030302020204" pitchFamily="66" charset="0"/>
              </a:rPr>
              <a:t>En la parte de Física aprenderás a resolver ejercicios de movimientos en una y en dos dimensiones, conocerás los procedimientos de la dinámica y calcularás fuerzas, tensiones y fuerzas de rozamiento.</a:t>
            </a:r>
          </a:p>
          <a:p>
            <a:pPr marL="0" indent="0" algn="just">
              <a:buNone/>
            </a:pPr>
            <a:r>
              <a:rPr lang="es-ES" sz="2400" dirty="0">
                <a:latin typeface="Comic Sans MS" panose="030F0702030302020204" pitchFamily="66" charset="0"/>
              </a:rPr>
              <a:t>Conocerás la interacción gravitatoria y la interacción electrostática, etc.</a:t>
            </a:r>
          </a:p>
          <a:p>
            <a:pPr marL="0" indent="0" algn="just">
              <a:buNone/>
            </a:pPr>
            <a:r>
              <a:rPr lang="es-ES" sz="2400" dirty="0">
                <a:latin typeface="Comic Sans MS" panose="030F0702030302020204" pitchFamily="66" charset="0"/>
              </a:rPr>
              <a:t>También aprenderás a relacionar el trabajo con la energía y a aplicar el principio de conservación de la energía mecánica.</a:t>
            </a:r>
          </a:p>
          <a:p>
            <a:pPr marL="0" indent="0" algn="just">
              <a:buNone/>
            </a:pPr>
            <a:r>
              <a:rPr lang="es-ES" sz="2400" dirty="0">
                <a:latin typeface="Comic Sans MS" panose="030F0702030302020204" pitchFamily="66" charset="0"/>
              </a:rPr>
              <a:t>Aplicarás los conocimientos adquiridos en prácticas de laboratorio aplicadas a casos de la vida real.</a:t>
            </a:r>
          </a:p>
          <a:p>
            <a:pPr marL="0" indent="0" algn="just">
              <a:buNone/>
            </a:pPr>
            <a:r>
              <a:rPr lang="es-ES" sz="2400" dirty="0">
                <a:latin typeface="Comic Sans MS" panose="030F0702030302020204" pitchFamily="66" charset="0"/>
              </a:rPr>
              <a:t>Te prepararás para afrontar con éxito la asignatura de Física de 2º de Bachillerato.</a:t>
            </a:r>
          </a:p>
        </p:txBody>
      </p:sp>
    </p:spTree>
    <p:extLst>
      <p:ext uri="{BB962C8B-B14F-4D97-AF65-F5344CB8AC3E}">
        <p14:creationId xmlns:p14="http://schemas.microsoft.com/office/powerpoint/2010/main" val="3025755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b="1" dirty="0" smtClean="0">
                <a:gradFill flip="none" rotWithShape="1">
                  <a:gsLst>
                    <a:gs pos="0">
                      <a:srgbClr val="FF0000"/>
                    </a:gs>
                    <a:gs pos="94000">
                      <a:srgbClr val="FB71D0"/>
                    </a:gs>
                  </a:gsLst>
                  <a:lin ang="5400000" scaled="1"/>
                  <a:tileRect/>
                </a:gradFill>
                <a:effectLst>
                  <a:outerShdw blurRad="50800" dist="114300" dir="2700000" algn="tl" rotWithShape="0">
                    <a:schemeClr val="bg2">
                      <a:lumMod val="25000"/>
                      <a:alpha val="40000"/>
                    </a:schemeClr>
                  </a:outerShdw>
                </a:effectLst>
                <a:latin typeface="AcmeFont" pitchFamily="2" charset="0"/>
              </a:rPr>
              <a:t>QUÍMICA 2º </a:t>
            </a:r>
            <a:r>
              <a:rPr lang="es-ES" b="1" dirty="0">
                <a:gradFill flip="none" rotWithShape="1">
                  <a:gsLst>
                    <a:gs pos="0">
                      <a:srgbClr val="FF0000"/>
                    </a:gs>
                    <a:gs pos="94000">
                      <a:srgbClr val="FB71D0"/>
                    </a:gs>
                  </a:gsLst>
                  <a:lin ang="5400000" scaled="1"/>
                  <a:tileRect/>
                </a:gradFill>
                <a:effectLst>
                  <a:outerShdw blurRad="50800" dist="114300" dir="2700000" algn="tl" rotWithShape="0">
                    <a:schemeClr val="bg2">
                      <a:lumMod val="25000"/>
                      <a:alpha val="40000"/>
                    </a:schemeClr>
                  </a:outerShdw>
                </a:effectLst>
                <a:latin typeface="AcmeFont" pitchFamily="2" charset="0"/>
              </a:rPr>
              <a:t>BACHILLERATO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414732"/>
            <a:ext cx="10515600" cy="5348377"/>
          </a:xfrm>
          <a:solidFill>
            <a:schemeClr val="bg1"/>
          </a:solidFill>
        </p:spPr>
        <p:txBody>
          <a:bodyPr anchor="ctr">
            <a:noAutofit/>
          </a:bodyPr>
          <a:lstStyle/>
          <a:p>
            <a:pPr marL="0" indent="0" algn="just">
              <a:lnSpc>
                <a:spcPct val="110000"/>
              </a:lnSpc>
              <a:buNone/>
            </a:pPr>
            <a:r>
              <a:rPr lang="es-ES" sz="2400" dirty="0">
                <a:latin typeface="Comic Sans MS" panose="030F0702030302020204" pitchFamily="66" charset="0"/>
              </a:rPr>
              <a:t>En esta asignatura empezarás conociendo la estructura íntima del átomo y los principios de la química cuántica, conocerás y entenderás la estructura de la tabla periódica y las propiedades periódicas, identificarás los diferentes tipos de enlaces y fuerzas intermoleculares.</a:t>
            </a:r>
          </a:p>
          <a:p>
            <a:pPr marL="0" indent="0" algn="just">
              <a:lnSpc>
                <a:spcPct val="110000"/>
              </a:lnSpc>
              <a:buNone/>
            </a:pPr>
            <a:r>
              <a:rPr lang="es-ES" sz="2400" dirty="0">
                <a:latin typeface="Comic Sans MS" panose="030F0702030302020204" pitchFamily="66" charset="0"/>
              </a:rPr>
              <a:t>Seguirás aprendiendo a hacer cálculos de velocidades de reacción.</a:t>
            </a:r>
          </a:p>
          <a:p>
            <a:pPr marL="0" indent="0" algn="just">
              <a:lnSpc>
                <a:spcPct val="110000"/>
              </a:lnSpc>
              <a:buNone/>
            </a:pPr>
            <a:r>
              <a:rPr lang="es-ES" sz="2400" dirty="0">
                <a:latin typeface="Comic Sans MS" panose="030F0702030302020204" pitchFamily="66" charset="0"/>
              </a:rPr>
              <a:t>Conocerás los principios del equilibrio químico y los aplicarás a gases, a ácidos y bases y a reacciones de precipitación.</a:t>
            </a:r>
          </a:p>
          <a:p>
            <a:pPr marL="0" indent="0" algn="just">
              <a:lnSpc>
                <a:spcPct val="110000"/>
              </a:lnSpc>
              <a:buNone/>
            </a:pPr>
            <a:r>
              <a:rPr lang="es-ES" sz="2400" dirty="0">
                <a:latin typeface="Comic Sans MS" panose="030F0702030302020204" pitchFamily="66" charset="0"/>
              </a:rPr>
              <a:t>Entenderás los misterios de la electroquímica y las reacciones </a:t>
            </a:r>
            <a:r>
              <a:rPr lang="es-ES" sz="2400" dirty="0" err="1">
                <a:latin typeface="Comic Sans MS" panose="030F0702030302020204" pitchFamily="66" charset="0"/>
              </a:rPr>
              <a:t>redox</a:t>
            </a:r>
            <a:r>
              <a:rPr lang="es-ES" sz="2400" dirty="0">
                <a:latin typeface="Comic Sans MS" panose="030F0702030302020204" pitchFamily="66" charset="0"/>
              </a:rPr>
              <a:t> y terminarás conociendo las principales reacciones de los compuestos orgánicos.</a:t>
            </a:r>
          </a:p>
          <a:p>
            <a:pPr marL="0" indent="0" algn="just">
              <a:lnSpc>
                <a:spcPct val="110000"/>
              </a:lnSpc>
              <a:buNone/>
            </a:pPr>
            <a:r>
              <a:rPr lang="es-ES" sz="2400" dirty="0">
                <a:latin typeface="Comic Sans MS" panose="030F0702030302020204" pitchFamily="66" charset="0"/>
              </a:rPr>
              <a:t>Al final estarás preparado para afrontar las pruebas de acceso a la universidad.</a:t>
            </a:r>
          </a:p>
        </p:txBody>
      </p:sp>
    </p:spTree>
    <p:extLst>
      <p:ext uri="{BB962C8B-B14F-4D97-AF65-F5344CB8AC3E}">
        <p14:creationId xmlns:p14="http://schemas.microsoft.com/office/powerpoint/2010/main" val="226424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b="1" dirty="0">
                <a:gradFill flip="none" rotWithShape="1">
                  <a:gsLst>
                    <a:gs pos="0">
                      <a:srgbClr val="FF0000"/>
                    </a:gs>
                    <a:gs pos="94000">
                      <a:srgbClr val="FB71D0"/>
                    </a:gs>
                  </a:gsLst>
                  <a:lin ang="5400000" scaled="1"/>
                  <a:tileRect/>
                </a:gradFill>
                <a:effectLst>
                  <a:outerShdw blurRad="50800" dist="114300" dir="2700000" algn="tl" rotWithShape="0">
                    <a:schemeClr val="bg2">
                      <a:lumMod val="25000"/>
                      <a:alpha val="40000"/>
                    </a:schemeClr>
                  </a:outerShdw>
                </a:effectLst>
                <a:latin typeface="AcmeFont" pitchFamily="2" charset="0"/>
              </a:rPr>
              <a:t>F</a:t>
            </a:r>
            <a:r>
              <a:rPr lang="es-ES" b="1" dirty="0" smtClean="0">
                <a:gradFill flip="none" rotWithShape="1">
                  <a:gsLst>
                    <a:gs pos="0">
                      <a:srgbClr val="FF0000"/>
                    </a:gs>
                    <a:gs pos="94000">
                      <a:srgbClr val="FB71D0"/>
                    </a:gs>
                  </a:gsLst>
                  <a:lin ang="5400000" scaled="1"/>
                  <a:tileRect/>
                </a:gradFill>
                <a:effectLst>
                  <a:outerShdw blurRad="50800" dist="114300" dir="2700000" algn="tl" rotWithShape="0">
                    <a:schemeClr val="bg2">
                      <a:lumMod val="25000"/>
                      <a:alpha val="40000"/>
                    </a:schemeClr>
                  </a:outerShdw>
                </a:effectLst>
                <a:latin typeface="AcmeFont" pitchFamily="2" charset="0"/>
              </a:rPr>
              <a:t>ÍSICA </a:t>
            </a:r>
            <a:r>
              <a:rPr lang="es-ES" b="1" dirty="0" smtClean="0">
                <a:gradFill flip="none" rotWithShape="1">
                  <a:gsLst>
                    <a:gs pos="0">
                      <a:srgbClr val="FF0000"/>
                    </a:gs>
                    <a:gs pos="94000">
                      <a:srgbClr val="FB71D0"/>
                    </a:gs>
                  </a:gsLst>
                  <a:lin ang="5400000" scaled="1"/>
                  <a:tileRect/>
                </a:gradFill>
                <a:effectLst>
                  <a:outerShdw blurRad="50800" dist="114300" dir="2700000" algn="tl" rotWithShape="0">
                    <a:schemeClr val="bg2">
                      <a:lumMod val="25000"/>
                      <a:alpha val="40000"/>
                    </a:schemeClr>
                  </a:outerShdw>
                </a:effectLst>
                <a:latin typeface="AcmeFont" pitchFamily="2" charset="0"/>
              </a:rPr>
              <a:t>2º </a:t>
            </a:r>
            <a:r>
              <a:rPr lang="es-ES" b="1" dirty="0">
                <a:gradFill flip="none" rotWithShape="1">
                  <a:gsLst>
                    <a:gs pos="0">
                      <a:srgbClr val="FF0000"/>
                    </a:gs>
                    <a:gs pos="94000">
                      <a:srgbClr val="FB71D0"/>
                    </a:gs>
                  </a:gsLst>
                  <a:lin ang="5400000" scaled="1"/>
                  <a:tileRect/>
                </a:gradFill>
                <a:effectLst>
                  <a:outerShdw blurRad="50800" dist="114300" dir="2700000" algn="tl" rotWithShape="0">
                    <a:schemeClr val="bg2">
                      <a:lumMod val="25000"/>
                      <a:alpha val="40000"/>
                    </a:schemeClr>
                  </a:outerShdw>
                </a:effectLst>
                <a:latin typeface="AcmeFont" pitchFamily="2" charset="0"/>
              </a:rPr>
              <a:t>BACHILLERATO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928859"/>
          </a:xfrm>
          <a:solidFill>
            <a:schemeClr val="bg1"/>
          </a:solidFill>
        </p:spPr>
        <p:txBody>
          <a:bodyPr anchor="ctr">
            <a:noAutofit/>
          </a:bodyPr>
          <a:lstStyle/>
          <a:p>
            <a:pPr marL="0" indent="0" algn="just">
              <a:lnSpc>
                <a:spcPct val="110000"/>
              </a:lnSpc>
              <a:buNone/>
            </a:pPr>
            <a:r>
              <a:rPr lang="es-ES" sz="2000" dirty="0">
                <a:latin typeface="Comic Sans MS" panose="030F0702030302020204" pitchFamily="66" charset="0"/>
              </a:rPr>
              <a:t>En esta asignatura empezarás conociendo el concepto de campo y lo aplicarás al campo gravitatorio, al campo eléctrico y al campo magnético.</a:t>
            </a:r>
          </a:p>
          <a:p>
            <a:pPr marL="0" indent="0" algn="just">
              <a:lnSpc>
                <a:spcPct val="110000"/>
              </a:lnSpc>
              <a:buNone/>
            </a:pPr>
            <a:r>
              <a:rPr lang="es-ES" sz="2000" dirty="0">
                <a:latin typeface="Comic Sans MS" panose="030F0702030302020204" pitchFamily="66" charset="0"/>
              </a:rPr>
              <a:t>Entenderás el movimiento de los planetas y satélites. Resolverás ejercicios de interacciones entre cargas eléctricas. Comprenderás la forma en que interactúan las cargas y los campos magnéticos y descubrirás cómo se genera la corriente eléctrica.</a:t>
            </a:r>
          </a:p>
          <a:p>
            <a:pPr marL="0" indent="0" algn="just">
              <a:lnSpc>
                <a:spcPct val="110000"/>
              </a:lnSpc>
              <a:buNone/>
            </a:pPr>
            <a:r>
              <a:rPr lang="es-ES" sz="2000" dirty="0">
                <a:latin typeface="Comic Sans MS" panose="030F0702030302020204" pitchFamily="66" charset="0"/>
              </a:rPr>
              <a:t>También aprenderás los fundamentos de la propagación de ondas mecánicas (sonido) y electromagnéticas (luz), los fenómenos ondulatorios y la interferencia entre ondas.</a:t>
            </a:r>
          </a:p>
          <a:p>
            <a:pPr marL="0" indent="0" algn="just">
              <a:lnSpc>
                <a:spcPct val="110000"/>
              </a:lnSpc>
              <a:buNone/>
            </a:pPr>
            <a:r>
              <a:rPr lang="es-ES" sz="2000" dirty="0">
                <a:latin typeface="Comic Sans MS" panose="030F0702030302020204" pitchFamily="66" charset="0"/>
              </a:rPr>
              <a:t>Descubrirás las leyes de la óptica y las aplicarás a la formación de imágenes en espejos y lentes.</a:t>
            </a:r>
          </a:p>
          <a:p>
            <a:pPr marL="0" indent="0" algn="just">
              <a:lnSpc>
                <a:spcPct val="110000"/>
              </a:lnSpc>
              <a:buNone/>
            </a:pPr>
            <a:r>
              <a:rPr lang="es-ES" sz="2000" dirty="0">
                <a:latin typeface="Comic Sans MS" panose="030F0702030302020204" pitchFamily="66" charset="0"/>
              </a:rPr>
              <a:t>Te introducirás en las física moderna a través </a:t>
            </a:r>
            <a:r>
              <a:rPr lang="es-ES" sz="2000">
                <a:latin typeface="Comic Sans MS" panose="030F0702030302020204" pitchFamily="66" charset="0"/>
              </a:rPr>
              <a:t>de </a:t>
            </a:r>
            <a:r>
              <a:rPr lang="es-ES" sz="2000" smtClean="0">
                <a:latin typeface="Comic Sans MS" panose="030F0702030302020204" pitchFamily="66" charset="0"/>
              </a:rPr>
              <a:t>teoría de la </a:t>
            </a:r>
            <a:r>
              <a:rPr lang="es-ES" sz="2000" dirty="0">
                <a:latin typeface="Comic Sans MS" panose="030F0702030302020204" pitchFamily="66" charset="0"/>
              </a:rPr>
              <a:t>relatividad, la física nuclear y la física cuántica y de partículas.</a:t>
            </a:r>
          </a:p>
          <a:p>
            <a:pPr marL="0" indent="0" algn="just">
              <a:lnSpc>
                <a:spcPct val="110000"/>
              </a:lnSpc>
              <a:buNone/>
            </a:pPr>
            <a:r>
              <a:rPr lang="es-ES" sz="2000" dirty="0">
                <a:latin typeface="Comic Sans MS" panose="030F0702030302020204" pitchFamily="66" charset="0"/>
              </a:rPr>
              <a:t>Al final estarás preparado para afrontar las pruebas de acceso a la universidad.</a:t>
            </a:r>
          </a:p>
        </p:txBody>
      </p:sp>
    </p:spTree>
    <p:extLst>
      <p:ext uri="{BB962C8B-B14F-4D97-AF65-F5344CB8AC3E}">
        <p14:creationId xmlns:p14="http://schemas.microsoft.com/office/powerpoint/2010/main" val="493080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695</Words>
  <Application>Microsoft Office PowerPoint</Application>
  <PresentationFormat>Panorámica</PresentationFormat>
  <Paragraphs>44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4" baseType="lpstr">
      <vt:lpstr>AcmeFont</vt:lpstr>
      <vt:lpstr>Alien Encounters</vt:lpstr>
      <vt:lpstr>Arial</vt:lpstr>
      <vt:lpstr>Calibri</vt:lpstr>
      <vt:lpstr>Calibri Light</vt:lpstr>
      <vt:lpstr>Comic Sans MS</vt:lpstr>
      <vt:lpstr>Symbol</vt:lpstr>
      <vt:lpstr>Tema de Office</vt:lpstr>
      <vt:lpstr>DEPARTAMENTO DE FÍSICA Y QUÍMICA</vt:lpstr>
      <vt:lpstr>CAAP: Ciencias Aplicadas a la Actividad Profesional</vt:lpstr>
      <vt:lpstr>FÍSICA Y QUÍMICA 1º BACHILLERATO</vt:lpstr>
      <vt:lpstr>FÍSICA Y QUÍMICA 1º BACHILLERATO</vt:lpstr>
      <vt:lpstr>QUÍMICA 2º BACHILLERATO</vt:lpstr>
      <vt:lpstr>FÍSICA 2º BACHILLERATO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DEPARTAMENTO DE FÍSICA Y QUÍMICA</dc:title>
  <dc:creator>Ignacio E. Infantes</dc:creator>
  <cp:lastModifiedBy>Ignacio E. Infantes</cp:lastModifiedBy>
  <cp:revision>13</cp:revision>
  <dcterms:created xsi:type="dcterms:W3CDTF">2021-01-27T19:19:15Z</dcterms:created>
  <dcterms:modified xsi:type="dcterms:W3CDTF">2021-01-29T09:35:51Z</dcterms:modified>
</cp:coreProperties>
</file>